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85" r:id="rId6"/>
    <p:sldId id="278" r:id="rId7"/>
    <p:sldId id="289" r:id="rId8"/>
    <p:sldId id="290" r:id="rId9"/>
    <p:sldId id="291" r:id="rId10"/>
    <p:sldId id="292" r:id="rId11"/>
    <p:sldId id="293" r:id="rId12"/>
    <p:sldId id="286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28" userDrawn="1">
          <p15:clr>
            <a:srgbClr val="A4A3A4"/>
          </p15:clr>
        </p15:guide>
        <p15:guide id="2" orient="horz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BEB9AA"/>
    <a:srgbClr val="C0C9C2"/>
    <a:srgbClr val="AA9D92"/>
    <a:srgbClr val="F2F1EE"/>
    <a:srgbClr val="D8D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3" autoAdjust="0"/>
    <p:restoredTop sz="93595" autoAdjust="0"/>
  </p:normalViewPr>
  <p:slideViewPr>
    <p:cSldViewPr snapToGrid="0">
      <p:cViewPr varScale="1">
        <p:scale>
          <a:sx n="84" d="100"/>
          <a:sy n="84" d="100"/>
        </p:scale>
        <p:origin x="396" y="84"/>
      </p:cViewPr>
      <p:guideLst>
        <p:guide pos="4128"/>
        <p:guide orient="horz" pos="960"/>
      </p:guideLst>
    </p:cSldViewPr>
  </p:slideViewPr>
  <p:outlineViewPr>
    <p:cViewPr>
      <p:scale>
        <a:sx n="33" d="100"/>
        <a:sy n="33" d="100"/>
      </p:scale>
      <p:origin x="0" y="-402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1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56E6020-4209-49A3-9DC4-18264096E7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797462-F1DD-4E64-BC14-F17A0F34B5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3AFD89-2FB2-4AD6-BE5B-8BA0B611A84E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75F0E3-AC70-4B5A-BCEB-9E3C021C86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48F68B5-925F-4468-95B3-EA77C29C34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8A06BE-7519-4B21-9E1D-AE6D6E69C38F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3830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2935F0F-680A-477E-89A7-E55DB4F994FC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9B2C62-FE30-453D-946B-754E9E42C84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23263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Междустрочный интервал + номера страниц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9B2C62-FE30-453D-946B-754E9E42C845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375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39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209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pPr rtl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01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21">
            <a:extLst>
              <a:ext uri="{FF2B5EF4-FFF2-40B4-BE49-F238E27FC236}">
                <a16:creationId xmlns:a16="http://schemas.microsoft.com/office/drawing/2014/main" id="{F2964EA8-200F-47C5-90C2-1DBA3D6D7C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8700" y="5078187"/>
            <a:ext cx="3222058" cy="964620"/>
          </a:xfrm>
        </p:spPr>
        <p:txBody>
          <a:bodyPr rtlCol="0">
            <a:noAutofit/>
          </a:bodyPr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Рисунок 19">
            <a:extLst>
              <a:ext uri="{FF2B5EF4-FFF2-40B4-BE49-F238E27FC236}">
                <a16:creationId xmlns:a16="http://schemas.microsoft.com/office/drawing/2014/main" id="{7878E298-5074-4E51-993E-34931A897F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21413" y="0"/>
            <a:ext cx="4941887" cy="5726113"/>
          </a:xfrm>
        </p:spPr>
        <p:txBody>
          <a:bodyPr rtlCol="0"/>
          <a:lstStyle/>
          <a:p>
            <a:pPr rtl="0"/>
            <a:endParaRPr lang="ru-RU" noProof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2D26D0E-18C6-4DB1-B3A5-75E29BD65B17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noFill/>
          <a:ln w="15875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/>
        </p:spPr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9B90B-5C3C-4760-9360-5AE10BF8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13" y="876299"/>
            <a:ext cx="5181486" cy="2242441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90000"/>
              </a:lnSpc>
              <a:defRPr lang="en-US" sz="720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ts val="65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3 столбцами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0337C3D7-7DDB-42A8-901A-EC153DD274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0"/>
            <a:ext cx="4953000" cy="3302000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27B95226-A076-4D55-B408-1389A2F8C7A0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1028700" y="3556002"/>
            <a:ext cx="3108960" cy="2286000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86673F10-179D-4539-AA33-AE34EC0457EF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4541520" y="3556001"/>
            <a:ext cx="3108960" cy="228599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EB6CFC30-1A59-4D28-9E30-0FF7D632C6A2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8054340" y="3556001"/>
            <a:ext cx="3108960" cy="228599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24" name="Дата 3">
            <a:extLst>
              <a:ext uri="{FF2B5EF4-FFF2-40B4-BE49-F238E27FC236}">
                <a16:creationId xmlns:a16="http://schemas.microsoft.com/office/drawing/2014/main" id="{C4F3CC75-F9FA-4F77-9DD5-7E6C0F5C98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7D2634C-4A07-472A-8645-44DC8099FC9C}" type="datetime1">
              <a:rPr lang="ru-RU" smtClean="0"/>
              <a:pPr rtl="0"/>
              <a:t>18.11.2024</a:t>
            </a:fld>
            <a:endParaRPr lang="ru-RU" dirty="0"/>
          </a:p>
        </p:txBody>
      </p:sp>
      <p:sp>
        <p:nvSpPr>
          <p:cNvPr id="25" name="Номер слайда 5">
            <a:extLst>
              <a:ext uri="{FF2B5EF4-FFF2-40B4-BE49-F238E27FC236}">
                <a16:creationId xmlns:a16="http://schemas.microsoft.com/office/drawing/2014/main" id="{93B5B65C-5DE0-4F81-8115-758CDB591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F4A2ACE-2D85-4F78-818F-BBA6F6F0C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5530" y="539225"/>
            <a:ext cx="3924300" cy="243438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7200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/>
              <a:t>Заголовок слайда</a:t>
            </a:r>
            <a:endParaRPr lang="ru-RU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E4DCD8D3-DF79-446E-9961-5797EE888B4C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3">
            <a:extLst>
              <a:ext uri="{FF2B5EF4-FFF2-40B4-BE49-F238E27FC236}">
                <a16:creationId xmlns:a16="http://schemas.microsoft.com/office/drawing/2014/main" id="{FCB4EDDC-C544-421C-905C-A4D40D98A5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756AC48-54A4-47B7-99A2-CDF9B3E1881B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D9CBFDBF-2D2B-469A-9B2F-72F90474F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A55D6-2810-4163-9D43-FEDA674E2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829" y="573503"/>
            <a:ext cx="10156826" cy="136959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C9E87E0B-D644-4037-B322-715C648BAD3B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419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5">
            <a:extLst>
              <a:ext uri="{FF2B5EF4-FFF2-40B4-BE49-F238E27FC236}">
                <a16:creationId xmlns:a16="http://schemas.microsoft.com/office/drawing/2014/main" id="{940246AD-CE4F-4FD8-BCF6-5BA9ED62AC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0300" y="3543302"/>
            <a:ext cx="4953000" cy="2849562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Рисунок 13">
            <a:extLst>
              <a:ext uri="{FF2B5EF4-FFF2-40B4-BE49-F238E27FC236}">
                <a16:creationId xmlns:a16="http://schemas.microsoft.com/office/drawing/2014/main" id="{F8ECBB79-D5D3-4ECE-99F9-1B6834629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465138"/>
            <a:ext cx="4953000" cy="2849562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1" name="Текст 22">
            <a:extLst>
              <a:ext uri="{FF2B5EF4-FFF2-40B4-BE49-F238E27FC236}">
                <a16:creationId xmlns:a16="http://schemas.microsoft.com/office/drawing/2014/main" id="{C667C6DE-A3D4-4738-B7FC-43FB39FD7A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1917" y="517972"/>
            <a:ext cx="29565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12" name="Текст 18">
            <a:extLst>
              <a:ext uri="{FF2B5EF4-FFF2-40B4-BE49-F238E27FC236}">
                <a16:creationId xmlns:a16="http://schemas.microsoft.com/office/drawing/2014/main" id="{12C18C04-19C8-4ECC-83E8-6E65128CEF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0130" y="2009776"/>
            <a:ext cx="3924300" cy="2849562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4D14E5D8-EB42-4C87-B4AE-4746909A2D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9813" y="5067300"/>
            <a:ext cx="3913187" cy="1319213"/>
          </a:xfrm>
        </p:spPr>
        <p:txBody>
          <a:bodyPr rtlCol="0">
            <a:normAutofit/>
          </a:bodyPr>
          <a:lstStyle>
            <a:lvl1pPr>
              <a:defRPr lang="en-US" sz="1600" kern="12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Дата 3">
            <a:extLst>
              <a:ext uri="{FF2B5EF4-FFF2-40B4-BE49-F238E27FC236}">
                <a16:creationId xmlns:a16="http://schemas.microsoft.com/office/drawing/2014/main" id="{0649945F-7BBD-4042-AA34-709CE3402E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85F37ED-AA74-4321-B3A3-6D9B968160CD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21" name="Номер слайда 5">
            <a:extLst>
              <a:ext uri="{FF2B5EF4-FFF2-40B4-BE49-F238E27FC236}">
                <a16:creationId xmlns:a16="http://schemas.microsoft.com/office/drawing/2014/main" id="{51936C4A-DE5F-4BFE-AED0-47E48CD46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F981B703-4F1F-41A6-AD71-3FFB2820FF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0130" y="465136"/>
            <a:ext cx="3935647" cy="1340615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27">
            <a:extLst>
              <a:ext uri="{FF2B5EF4-FFF2-40B4-BE49-F238E27FC236}">
                <a16:creationId xmlns:a16="http://schemas.microsoft.com/office/drawing/2014/main" id="{661D25CF-5413-4949-A54A-8716608406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8050" y="2000250"/>
            <a:ext cx="4667250" cy="3398837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Дата 3">
            <a:extLst>
              <a:ext uri="{FF2B5EF4-FFF2-40B4-BE49-F238E27FC236}">
                <a16:creationId xmlns:a16="http://schemas.microsoft.com/office/drawing/2014/main" id="{224E3A4F-8479-4D38-A6D4-85F0883F3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03901B0-087A-4299-B2C8-2034E02C9E85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36" name="Номер слайда 5">
            <a:extLst>
              <a:ext uri="{FF2B5EF4-FFF2-40B4-BE49-F238E27FC236}">
                <a16:creationId xmlns:a16="http://schemas.microsoft.com/office/drawing/2014/main" id="{D5A5341A-4863-40E8-8B9A-FB4E71925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2FED0-CD95-48B0-B54A-1F64F952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13" y="876299"/>
            <a:ext cx="5181486" cy="2242441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ts val="65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8EF5E91-A275-4181-9C62-BC0773AD0512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271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423630CA-0A51-4B04-A57B-9E412A8FCD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47137" y="3862387"/>
            <a:ext cx="2316163" cy="25384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3C994AE8-9E30-418E-8361-5D851AFA42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0300" y="3854450"/>
            <a:ext cx="2316163" cy="25384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D4E5783-2917-458E-BE61-F3D5AAA8F9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465138"/>
            <a:ext cx="4953000" cy="3090862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1D734B5-5F1C-4E34-81FF-AD75105E83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1917" y="517972"/>
            <a:ext cx="29565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65757DE8-43D6-4A47-ABC9-B39EC8016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0130" y="2009775"/>
            <a:ext cx="3924300" cy="4391025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Дата 3">
            <a:extLst>
              <a:ext uri="{FF2B5EF4-FFF2-40B4-BE49-F238E27FC236}">
                <a16:creationId xmlns:a16="http://schemas.microsoft.com/office/drawing/2014/main" id="{984C97B0-0D42-4831-9ABD-390370C0F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2C01A0D-FF72-4447-88D0-8914B6D3AF39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31" name="Номер слайда 5">
            <a:extLst>
              <a:ext uri="{FF2B5EF4-FFF2-40B4-BE49-F238E27FC236}">
                <a16:creationId xmlns:a16="http://schemas.microsoft.com/office/drawing/2014/main" id="{CE8438DF-723C-49AB-AD18-1C40F107F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2FDE8-62A6-4290-88E6-2795313DE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465137"/>
            <a:ext cx="3935647" cy="1340615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21">
            <a:extLst>
              <a:ext uri="{FF2B5EF4-FFF2-40B4-BE49-F238E27FC236}">
                <a16:creationId xmlns:a16="http://schemas.microsoft.com/office/drawing/2014/main" id="{BC85317C-3A2D-483F-B913-714129E195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3045" y="2426610"/>
            <a:ext cx="2378075" cy="111125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02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5DFEC7-1EEC-4FF2-868A-9799EA69F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7155" y="2714986"/>
            <a:ext cx="6674802" cy="65532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Щелкните, чтобы изменить образец</a:t>
            </a:r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график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>
            <a:extLst>
              <a:ext uri="{FF2B5EF4-FFF2-40B4-BE49-F238E27FC236}">
                <a16:creationId xmlns:a16="http://schemas.microsoft.com/office/drawing/2014/main" id="{6E394D08-059F-42CF-AB8C-ED21F3BFB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D78771C-2EFA-449B-9B8D-71A361448AA1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id="{BDF7B388-741A-4181-9A9E-D8FA8EC49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>
            <a:extLst>
              <a:ext uri="{FF2B5EF4-FFF2-40B4-BE49-F238E27FC236}">
                <a16:creationId xmlns:a16="http://schemas.microsoft.com/office/drawing/2014/main" id="{6E394D08-059F-42CF-AB8C-ED21F3BFB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4FAF3B9-7219-4B33-BDD7-3AC14FB6AFD7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id="{BDF7B388-741A-4181-9A9E-D8FA8EC49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2364FFEF-B933-46C6-A918-A80C987DB7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2147" y="0"/>
            <a:ext cx="3938588" cy="6400800"/>
          </a:xfrm>
        </p:spPr>
        <p:txBody>
          <a:bodyPr rtlCol="0"/>
          <a:lstStyle/>
          <a:p>
            <a:pPr rtl="0"/>
            <a:endParaRPr lang="ru-RU" noProof="0"/>
          </a:p>
        </p:txBody>
      </p:sp>
      <p:pic>
        <p:nvPicPr>
          <p:cNvPr id="4" name="Рисунок 3" hidden="1">
            <a:extLst>
              <a:ext uri="{FF2B5EF4-FFF2-40B4-BE49-F238E27FC236}">
                <a16:creationId xmlns:a16="http://schemas.microsoft.com/office/drawing/2014/main" id="{59E5EAF8-68C2-4910-8F66-D9320B9574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7967" y="2105933"/>
            <a:ext cx="5297883" cy="1024217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3BE48E1-D3BE-4B52-B2EC-13A514CB0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7966" y="2105933"/>
            <a:ext cx="5297883" cy="2237467"/>
          </a:xfrm>
        </p:spPr>
        <p:txBody>
          <a:bodyPr rtlCol="0" anchor="t">
            <a:normAutofit/>
          </a:bodyPr>
          <a:lstStyle>
            <a:lvl1pPr>
              <a:lnSpc>
                <a:spcPct val="150000"/>
              </a:lnSpc>
              <a:spcBef>
                <a:spcPts val="1000"/>
              </a:spcBef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1674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3">
            <a:extLst>
              <a:ext uri="{FF2B5EF4-FFF2-40B4-BE49-F238E27FC236}">
                <a16:creationId xmlns:a16="http://schemas.microsoft.com/office/drawing/2014/main" id="{50815B22-13FE-47CD-9F79-73704A278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89EEB08-2B8A-46FE-80D6-9FBE1CD53BFE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D7669539-CB64-44F5-999D-7B9E61F8A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2BA076-F3B9-47CB-80C2-BE29F157D04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54075" y="1625600"/>
            <a:ext cx="10499725" cy="486092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909627E-FE70-43A1-B0CB-4D4F6C32C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4074" y="122239"/>
            <a:ext cx="10499725" cy="1355724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22">
            <a:extLst>
              <a:ext uri="{FF2B5EF4-FFF2-40B4-BE49-F238E27FC236}">
                <a16:creationId xmlns:a16="http://schemas.microsoft.com/office/drawing/2014/main" id="{41BF345D-81AF-4851-83A1-6233984890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1917" y="517972"/>
            <a:ext cx="31089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EC4F3A57-45ED-498D-858C-3EE63DF129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6601" y="3552677"/>
            <a:ext cx="1874874" cy="284812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2" name="Рисунок 20">
            <a:extLst>
              <a:ext uri="{FF2B5EF4-FFF2-40B4-BE49-F238E27FC236}">
                <a16:creationId xmlns:a16="http://schemas.microsoft.com/office/drawing/2014/main" id="{1AC5BB09-E3BA-4948-93B3-EDCAAB8031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01197" y="3552677"/>
            <a:ext cx="1874874" cy="284812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3" name="Рисунок 20">
            <a:extLst>
              <a:ext uri="{FF2B5EF4-FFF2-40B4-BE49-F238E27FC236}">
                <a16:creationId xmlns:a16="http://schemas.microsoft.com/office/drawing/2014/main" id="{BF83C6B7-5484-4586-8830-098BDCD9C9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66324" y="3552677"/>
            <a:ext cx="1874874" cy="284812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4" name="Рисунок 20">
            <a:extLst>
              <a:ext uri="{FF2B5EF4-FFF2-40B4-BE49-F238E27FC236}">
                <a16:creationId xmlns:a16="http://schemas.microsoft.com/office/drawing/2014/main" id="{0C5663B1-EED6-4D80-A7C2-19E1366387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69" y="3552677"/>
            <a:ext cx="1874874" cy="284812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5" name="Рисунок 20">
            <a:extLst>
              <a:ext uri="{FF2B5EF4-FFF2-40B4-BE49-F238E27FC236}">
                <a16:creationId xmlns:a16="http://schemas.microsoft.com/office/drawing/2014/main" id="{D21E7B61-407B-40A7-9AF6-0D7E7106BC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96046" y="3552677"/>
            <a:ext cx="1874874" cy="284812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30" name="Дата 3">
            <a:extLst>
              <a:ext uri="{FF2B5EF4-FFF2-40B4-BE49-F238E27FC236}">
                <a16:creationId xmlns:a16="http://schemas.microsoft.com/office/drawing/2014/main" id="{415C3ACC-5A8A-46E6-BA0D-90ADD27E2F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49FEB12-820A-4445-8413-A43585783410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31" name="Номер слайда 5">
            <a:extLst>
              <a:ext uri="{FF2B5EF4-FFF2-40B4-BE49-F238E27FC236}">
                <a16:creationId xmlns:a16="http://schemas.microsoft.com/office/drawing/2014/main" id="{0D00A5C2-DCEE-4CB3-9307-61EB88B1D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8CB70-B054-4294-AD29-EE7A75C72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651507"/>
            <a:ext cx="8991563" cy="1005839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E0D608-4E7A-4014-9F62-CB43A0C839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6638" y="2717800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9C3A63B0-4EEA-45BC-A016-5FDA0969EA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8610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7080679B-5220-4478-B631-7112F870B7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4350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9E4F61A3-2797-46FB-ACA7-0443E3BBDD2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3907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14ED733B-1DE9-4FDC-BD5F-2BE3BB07C9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402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2405858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1 столбцом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275B11D-8F3F-472B-BBCC-A4F7415AC0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700" y="3543300"/>
            <a:ext cx="3924300" cy="331470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9F0629D-1A5F-4F4F-90D6-430379624E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91250" y="1981200"/>
            <a:ext cx="4972050" cy="4473575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ru-RU" sz="1600" noProof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17" name="Дата 3">
            <a:extLst>
              <a:ext uri="{FF2B5EF4-FFF2-40B4-BE49-F238E27FC236}">
                <a16:creationId xmlns:a16="http://schemas.microsoft.com/office/drawing/2014/main" id="{218C063B-0EE9-4FD5-A116-241C24545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987EFF5-A4FB-4777-9762-D1AD95B38CA7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D417B369-6569-4DCC-B684-BE1A7C5D0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EC1A7-43C3-481E-95D0-5616242E1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5534" y="539225"/>
            <a:ext cx="3924300" cy="243438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DC6CF0E0-8FF2-4FE7-AC69-85BEFA656508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CB89C23-E61D-4A9D-8DF6-C712F9E1696D}" type="datetime1">
              <a:rPr lang="ru-RU" noProof="0" smtClean="0"/>
              <a:pPr rtl="0"/>
              <a:t>18.11.2024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9" r:id="rId8"/>
    <p:sldLayoutId id="2147483655" r:id="rId9"/>
    <p:sldLayoutId id="2147483656" r:id="rId10"/>
    <p:sldLayoutId id="2147483658" r:id="rId11"/>
    <p:sldLayoutId id="2147483657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48" userDrawn="1">
          <p15:clr>
            <a:srgbClr val="F26B43"/>
          </p15:clr>
        </p15:guide>
        <p15:guide id="2" pos="1176" userDrawn="1">
          <p15:clr>
            <a:srgbClr val="F26B43"/>
          </p15:clr>
        </p15:guide>
        <p15:guide id="3" pos="1296" userDrawn="1">
          <p15:clr>
            <a:srgbClr val="F26B43"/>
          </p15:clr>
        </p15:guide>
        <p15:guide id="4" pos="1824" userDrawn="1">
          <p15:clr>
            <a:srgbClr val="F26B43"/>
          </p15:clr>
        </p15:guide>
        <p15:guide id="5" pos="1944" userDrawn="1">
          <p15:clr>
            <a:srgbClr val="F26B43"/>
          </p15:clr>
        </p15:guide>
        <p15:guide id="6" pos="2472" userDrawn="1">
          <p15:clr>
            <a:srgbClr val="F26B43"/>
          </p15:clr>
        </p15:guide>
        <p15:guide id="7" pos="2592" userDrawn="1">
          <p15:clr>
            <a:srgbClr val="F26B43"/>
          </p15:clr>
        </p15:guide>
        <p15:guide id="8" pos="3120" userDrawn="1">
          <p15:clr>
            <a:srgbClr val="F26B43"/>
          </p15:clr>
        </p15:guide>
        <p15:guide id="9" pos="3240" userDrawn="1">
          <p15:clr>
            <a:srgbClr val="F26B43"/>
          </p15:clr>
        </p15:guide>
        <p15:guide id="10" pos="3792" userDrawn="1">
          <p15:clr>
            <a:srgbClr val="F26B43"/>
          </p15:clr>
        </p15:guide>
        <p15:guide id="11" pos="3912" userDrawn="1">
          <p15:clr>
            <a:srgbClr val="F26B43"/>
          </p15:clr>
        </p15:guide>
        <p15:guide id="12" pos="4416" userDrawn="1">
          <p15:clr>
            <a:srgbClr val="F26B43"/>
          </p15:clr>
        </p15:guide>
        <p15:guide id="13" pos="4560" userDrawn="1">
          <p15:clr>
            <a:srgbClr val="F26B43"/>
          </p15:clr>
        </p15:guide>
        <p15:guide id="14" pos="5088" userDrawn="1">
          <p15:clr>
            <a:srgbClr val="F26B43"/>
          </p15:clr>
        </p15:guide>
        <p15:guide id="15" pos="5208" userDrawn="1">
          <p15:clr>
            <a:srgbClr val="F26B43"/>
          </p15:clr>
        </p15:guide>
        <p15:guide id="16" pos="5736" userDrawn="1">
          <p15:clr>
            <a:srgbClr val="F26B43"/>
          </p15:clr>
        </p15:guide>
        <p15:guide id="17" pos="5856" userDrawn="1">
          <p15:clr>
            <a:srgbClr val="F26B43"/>
          </p15:clr>
        </p15:guide>
        <p15:guide id="18" pos="6384" userDrawn="1">
          <p15:clr>
            <a:srgbClr val="F26B43"/>
          </p15:clr>
        </p15:guide>
        <p15:guide id="19" pos="6504" userDrawn="1">
          <p15:clr>
            <a:srgbClr val="F26B43"/>
          </p15:clr>
        </p15:guide>
        <p15:guide id="20" pos="7032" userDrawn="1">
          <p15:clr>
            <a:srgbClr val="F26B43"/>
          </p15:clr>
        </p15:guide>
        <p15:guide id="21" orient="horz" pos="288" userDrawn="1">
          <p15:clr>
            <a:srgbClr val="F26B43"/>
          </p15:clr>
        </p15:guide>
        <p15:guide id="22" orient="horz" pos="1128" userDrawn="1">
          <p15:clr>
            <a:srgbClr val="F26B43"/>
          </p15:clr>
        </p15:guide>
        <p15:guide id="23" orient="horz" pos="1248" userDrawn="1">
          <p15:clr>
            <a:srgbClr val="F26B43"/>
          </p15:clr>
        </p15:guide>
        <p15:guide id="24" orient="horz" pos="2088" userDrawn="1">
          <p15:clr>
            <a:srgbClr val="F26B43"/>
          </p15:clr>
        </p15:guide>
        <p15:guide id="25" orient="horz" pos="2232" userDrawn="1">
          <p15:clr>
            <a:srgbClr val="F26B43"/>
          </p15:clr>
        </p15:guide>
        <p15:guide id="26" orient="horz" pos="3048" userDrawn="1">
          <p15:clr>
            <a:srgbClr val="F26B43"/>
          </p15:clr>
        </p15:guide>
        <p15:guide id="27" orient="horz" pos="3192" userDrawn="1">
          <p15:clr>
            <a:srgbClr val="F26B43"/>
          </p15:clr>
        </p15:guide>
        <p15:guide id="28" orient="horz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9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8467C95-DF23-40B9-B265-2E6F3DE2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280" y="1962314"/>
            <a:ext cx="5181486" cy="2242441"/>
          </a:xfrm>
        </p:spPr>
        <p:txBody>
          <a:bodyPr rtlCol="0"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Важность знаний законов физики для повышения качества сварочных работ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27A48A35-E5E4-4A5F-9F91-BAEA4F5DF2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280" y="5172344"/>
            <a:ext cx="4851596" cy="964620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1800" dirty="0" err="1">
                <a:solidFill>
                  <a:srgbClr val="002060"/>
                </a:solidFill>
              </a:rPr>
              <a:t>Забугина</a:t>
            </a:r>
            <a:r>
              <a:rPr lang="ru-RU" sz="1800" dirty="0">
                <a:solidFill>
                  <a:srgbClr val="002060"/>
                </a:solidFill>
              </a:rPr>
              <a:t> Александра Андреевна, </a:t>
            </a:r>
          </a:p>
          <a:p>
            <a:pPr rt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преподаватель физики</a:t>
            </a:r>
          </a:p>
          <a:p>
            <a:pPr rtl="0">
              <a:lnSpc>
                <a:spcPct val="100000"/>
              </a:lnSpc>
            </a:pPr>
            <a:r>
              <a:rPr lang="ru-RU" sz="1800" dirty="0" err="1">
                <a:solidFill>
                  <a:srgbClr val="002060"/>
                </a:solidFill>
              </a:rPr>
              <a:t>Забугин</a:t>
            </a:r>
            <a:r>
              <a:rPr lang="ru-RU" sz="1800" dirty="0">
                <a:solidFill>
                  <a:srgbClr val="002060"/>
                </a:solidFill>
              </a:rPr>
              <a:t> Станислав Евгеньевич, </a:t>
            </a:r>
          </a:p>
          <a:p>
            <a:pPr rt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преподаватель </a:t>
            </a:r>
            <a:r>
              <a:rPr lang="ru-RU" sz="1800" dirty="0" err="1">
                <a:solidFill>
                  <a:srgbClr val="002060"/>
                </a:solidFill>
              </a:rPr>
              <a:t>спецдисциплин</a:t>
            </a:r>
            <a:endParaRPr lang="ru-RU" sz="1800" dirty="0">
              <a:solidFill>
                <a:srgbClr val="002060"/>
              </a:solidFill>
            </a:endParaRPr>
          </a:p>
          <a:p>
            <a:pPr rtl="0"/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2969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r="42325" b="3692"/>
          <a:stretch>
            <a:fillRect/>
          </a:stretch>
        </p:blipFill>
        <p:spPr bwMode="auto">
          <a:xfrm>
            <a:off x="5599772" y="0"/>
            <a:ext cx="6592228" cy="6858000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9CA7D6-511F-4A1B-9F38-F6B25924D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71" y="86161"/>
            <a:ext cx="1115018" cy="1088679"/>
          </a:xfrm>
          <a:prstGeom prst="rect">
            <a:avLst/>
          </a:prstGeom>
        </p:spPr>
      </p:pic>
      <p:sp>
        <p:nvSpPr>
          <p:cNvPr id="9" name="Текст 17">
            <a:extLst>
              <a:ext uri="{FF2B5EF4-FFF2-40B4-BE49-F238E27FC236}">
                <a16:creationId xmlns:a16="http://schemas.microsoft.com/office/drawing/2014/main" id="{88D187AF-7A3F-453D-A155-DE5334CD96E4}"/>
              </a:ext>
            </a:extLst>
          </p:cNvPr>
          <p:cNvSpPr txBox="1">
            <a:spLocks/>
          </p:cNvSpPr>
          <p:nvPr/>
        </p:nvSpPr>
        <p:spPr>
          <a:xfrm>
            <a:off x="1322789" y="512415"/>
            <a:ext cx="10392395" cy="964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tx1">
                    <a:lumMod val="95000"/>
                  </a:schemeClr>
                </a:solidFill>
              </a:rPr>
              <a:t>ОГАПОУ «Старооскольский индустриально-технологический техникум»</a:t>
            </a:r>
          </a:p>
        </p:txBody>
      </p:sp>
      <p:sp>
        <p:nvSpPr>
          <p:cNvPr id="10" name="Текст 17">
            <a:extLst>
              <a:ext uri="{FF2B5EF4-FFF2-40B4-BE49-F238E27FC236}">
                <a16:creationId xmlns:a16="http://schemas.microsoft.com/office/drawing/2014/main" id="{B3FD0E51-4260-4975-8F88-DB8497E06F7E}"/>
              </a:ext>
            </a:extLst>
          </p:cNvPr>
          <p:cNvSpPr txBox="1">
            <a:spLocks/>
          </p:cNvSpPr>
          <p:nvPr/>
        </p:nvSpPr>
        <p:spPr>
          <a:xfrm>
            <a:off x="1339388" y="519966"/>
            <a:ext cx="10392395" cy="964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</a:rPr>
              <a:t>ОГАПОУ «Старооскольский индустриально-технологический техникум»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EC46ADB-55E5-43DA-8E91-C49412A33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378" y="601710"/>
            <a:ext cx="5181486" cy="2242441"/>
          </a:xfrm>
        </p:spPr>
        <p:txBody>
          <a:bodyPr rtlCol="0"/>
          <a:lstStyle/>
          <a:p>
            <a:r>
              <a:rPr lang="ru-RU" b="1" dirty="0"/>
              <a:t>Сварка</a:t>
            </a: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C11A7FF5-E7DB-4462-BC64-12126BDC0D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6378" y="1729581"/>
            <a:ext cx="4667250" cy="3398837"/>
          </a:xfrm>
        </p:spPr>
        <p:txBody>
          <a:bodyPr rtlCol="0">
            <a:noAutofit/>
          </a:bodyPr>
          <a:lstStyle/>
          <a:p>
            <a:r>
              <a:rPr lang="ru-RU" sz="1800" dirty="0"/>
              <a:t>технологический процесс неразъемного соединения твердых тел путем их местного сплавления или совместного деформирования, в результате чего возникают прочные связи между атомами (молекулами) соединяемых тел. Сварка применяется практически во всех отраслях - в промышленности, строительстве, на транспорте, с ее применением создаются серийные и уникальные машины.</a:t>
            </a:r>
          </a:p>
          <a:p>
            <a:endParaRPr lang="ru-RU" sz="1800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7B234E-FE17-4087-92FD-3802CA26E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  <p:pic>
        <p:nvPicPr>
          <p:cNvPr id="2765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5193" y="2250831"/>
            <a:ext cx="6008187" cy="4005459"/>
          </a:xfrm>
          <a:prstGeom prst="flowChartDisplay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5516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01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65137"/>
            <a:ext cx="5147017" cy="1340615"/>
          </a:xfrm>
        </p:spPr>
        <p:txBody>
          <a:bodyPr rtlCol="0"/>
          <a:lstStyle/>
          <a:p>
            <a:r>
              <a:rPr lang="ru-RU" dirty="0">
                <a:solidFill>
                  <a:srgbClr val="002060"/>
                </a:solidFill>
              </a:rPr>
              <a:t>Теплопередача и термодинамика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r>
              <a:rPr lang="ru-RU" b="1" dirty="0">
                <a:solidFill>
                  <a:srgbClr val="002060"/>
                </a:solidFill>
              </a:rPr>
              <a:t>Знания о теплопередаче</a:t>
            </a:r>
            <a:r>
              <a:rPr lang="ru-RU" dirty="0">
                <a:solidFill>
                  <a:srgbClr val="002060"/>
                </a:solidFill>
              </a:rPr>
              <a:t> помогают сварщику контролировать распределение тепла в зоне сварки. Контроль распределения тепла в зоне сварки позволяет: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Избежать перегрева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Предотвратить деформацию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Оптимизировать параметры сварки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Улучшить качество шва</a:t>
            </a: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25604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8922" y="2274008"/>
            <a:ext cx="5715000" cy="3000376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01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65137"/>
            <a:ext cx="5147017" cy="1340615"/>
          </a:xfrm>
        </p:spPr>
        <p:txBody>
          <a:bodyPr rtlCol="0"/>
          <a:lstStyle/>
          <a:p>
            <a:r>
              <a:rPr lang="ru-RU" dirty="0">
                <a:solidFill>
                  <a:srgbClr val="002060"/>
                </a:solidFill>
              </a:rPr>
              <a:t>Теплопередача и термодинамика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130" y="2009775"/>
            <a:ext cx="4530676" cy="4391025"/>
          </a:xfrm>
        </p:spPr>
        <p:txBody>
          <a:bodyPr rtlCol="0"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Термодинамика</a:t>
            </a:r>
            <a:r>
              <a:rPr lang="ru-RU" dirty="0">
                <a:solidFill>
                  <a:srgbClr val="002060"/>
                </a:solidFill>
              </a:rPr>
              <a:t> объясняет, как температура влияет на свойства металлов. Понимание процессов плавления и кристаллизации позволяет выбрать правильный режим сварки и обеспечить качественное соединение.</a:t>
            </a:r>
          </a:p>
          <a:p>
            <a:r>
              <a:rPr lang="ru-RU" dirty="0">
                <a:solidFill>
                  <a:srgbClr val="002060"/>
                </a:solidFill>
              </a:rPr>
              <a:t>Термодинамика в сварке включает понимание фазовых изменений, таких как плавление и кристаллизация.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46082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3254" y="2067951"/>
            <a:ext cx="5846000" cy="3893528"/>
          </a:xfrm>
          <a:prstGeom prst="flowChartMagneticDrum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02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65137"/>
            <a:ext cx="5147017" cy="1340615"/>
          </a:xfrm>
        </p:spPr>
        <p:txBody>
          <a:bodyPr rtlCol="0"/>
          <a:lstStyle/>
          <a:p>
            <a:r>
              <a:rPr lang="ru-RU" dirty="0">
                <a:solidFill>
                  <a:srgbClr val="002060"/>
                </a:solidFill>
              </a:rPr>
              <a:t>Механика материалов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130" y="2009775"/>
            <a:ext cx="4530676" cy="4391025"/>
          </a:xfrm>
        </p:spPr>
        <p:txBody>
          <a:bodyPr rtlCol="0"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Законы механики</a:t>
            </a:r>
            <a:r>
              <a:rPr lang="ru-RU" dirty="0">
                <a:solidFill>
                  <a:srgbClr val="002060"/>
                </a:solidFill>
              </a:rPr>
              <a:t> помогают понять, как сварочные швы реагируют на механические нагрузки. Знание пределов прочности и упругости материалов позволяет избежать трещин и деформаций в сварных соединениях.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4813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6903" y="2757268"/>
            <a:ext cx="5967212" cy="3819672"/>
          </a:xfrm>
          <a:prstGeom prst="flowChartExtract">
            <a:avLst/>
          </a:prstGeom>
          <a:noFill/>
        </p:spPr>
      </p:pic>
      <p:pic>
        <p:nvPicPr>
          <p:cNvPr id="48132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3237" y="863845"/>
            <a:ext cx="6808763" cy="3829929"/>
          </a:xfrm>
          <a:prstGeom prst="flowChartMerg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03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65137"/>
            <a:ext cx="5147017" cy="1340615"/>
          </a:xfrm>
        </p:spPr>
        <p:txBody>
          <a:bodyPr rtlCol="0"/>
          <a:lstStyle/>
          <a:p>
            <a:r>
              <a:rPr lang="ru-RU" dirty="0">
                <a:solidFill>
                  <a:srgbClr val="002060"/>
                </a:solidFill>
              </a:rPr>
              <a:t>Электрические явления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130" y="2009775"/>
            <a:ext cx="4530676" cy="4391025"/>
          </a:xfrm>
        </p:spPr>
        <p:txBody>
          <a:bodyPr rtlCol="0">
            <a:noAutofit/>
          </a:bodyPr>
          <a:lstStyle/>
          <a:p>
            <a:pPr fontAlgn="base"/>
            <a:r>
              <a:rPr lang="ru-RU" dirty="0">
                <a:solidFill>
                  <a:srgbClr val="002060"/>
                </a:solidFill>
              </a:rPr>
              <a:t>Электрические законы, включая закон Ома, имеют решающее значение в процессе электродуговой сварки. Они помогают понять взаимосвязь между основными электрическими параметрами, такими как напряжение, ток и сопротивление, что позволяет контролировать стабильность электрической дуги и качество сварного шва.</a:t>
            </a: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/>
          </a:p>
        </p:txBody>
      </p:sp>
      <p:pic>
        <p:nvPicPr>
          <p:cNvPr id="5017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9944" y="1568547"/>
            <a:ext cx="3832015" cy="4004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465137"/>
            <a:ext cx="8157503" cy="1340615"/>
          </a:xfrm>
        </p:spPr>
        <p:txBody>
          <a:bodyPr rtlCol="0"/>
          <a:lstStyle/>
          <a:p>
            <a:pPr fontAlgn="base"/>
            <a:r>
              <a:rPr lang="ru-RU" b="1" dirty="0">
                <a:solidFill>
                  <a:srgbClr val="002060"/>
                </a:solidFill>
              </a:rPr>
              <a:t>Важность понимания электрических параметров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130" y="2009775"/>
            <a:ext cx="10579784" cy="4391025"/>
          </a:xfrm>
        </p:spPr>
        <p:txBody>
          <a:bodyPr rtlCol="0">
            <a:noAutofit/>
          </a:bodyPr>
          <a:lstStyle/>
          <a:p>
            <a:pPr fontAlgn="base"/>
            <a:r>
              <a:rPr lang="ru-RU" sz="1800" b="1" dirty="0">
                <a:solidFill>
                  <a:srgbClr val="002060"/>
                </a:solidFill>
              </a:rPr>
              <a:t>Напряжение: </a:t>
            </a:r>
            <a:r>
              <a:rPr lang="ru-RU" sz="1800" dirty="0">
                <a:solidFill>
                  <a:srgbClr val="002060"/>
                </a:solidFill>
              </a:rPr>
              <a:t>Напряжение определяет длину и форму дуги. При слишком низком напряжении дуга может быть нестабильной, что приведет к плохому качеству шва. </a:t>
            </a:r>
          </a:p>
          <a:p>
            <a:pPr fontAlgn="base"/>
            <a:r>
              <a:rPr lang="ru-RU" sz="1800" b="1" dirty="0">
                <a:solidFill>
                  <a:srgbClr val="002060"/>
                </a:solidFill>
              </a:rPr>
              <a:t>Ток: </a:t>
            </a:r>
            <a:r>
              <a:rPr lang="ru-RU" sz="1800" dirty="0">
                <a:solidFill>
                  <a:srgbClr val="002060"/>
                </a:solidFill>
              </a:rPr>
              <a:t>Ток влияет на количество тепла, выделяемого в процессе сварки. Более высокий ток обеспечивает большую глубину проплавления, но также может увеличить риск перегрева и деформации детали. Оптимальный ток зависит от типа электрода, толщины свариваемого металла и других факторов.</a:t>
            </a:r>
          </a:p>
          <a:p>
            <a:pPr fontAlgn="base"/>
            <a:r>
              <a:rPr lang="ru-RU" sz="1800" b="1" dirty="0">
                <a:solidFill>
                  <a:srgbClr val="002060"/>
                </a:solidFill>
              </a:rPr>
              <a:t>Сопротивление: </a:t>
            </a:r>
            <a:r>
              <a:rPr lang="ru-RU" sz="1800" dirty="0">
                <a:solidFill>
                  <a:srgbClr val="002060"/>
                </a:solidFill>
              </a:rPr>
              <a:t>В сварке сопротивление определяется длиной и диаметром электродов, толщиной свариваемых деталей и качеством контакта. Правильный подбор сопротивления помогает обеспечить стабильную работу оборудования и равномерное распределение тепла по сварочному шву.</a:t>
            </a: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04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465137"/>
            <a:ext cx="5147017" cy="1340615"/>
          </a:xfrm>
        </p:spPr>
        <p:txBody>
          <a:bodyPr rtlCol="0"/>
          <a:lstStyle/>
          <a:p>
            <a:r>
              <a:rPr lang="ru-RU" dirty="0">
                <a:solidFill>
                  <a:srgbClr val="002060"/>
                </a:solidFill>
              </a:rPr>
              <a:t>Оптика и свет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5607" y="1469048"/>
            <a:ext cx="4966775" cy="4391025"/>
          </a:xfrm>
        </p:spPr>
        <p:txBody>
          <a:bodyPr rtlCol="0">
            <a:noAutofit/>
          </a:bodyPr>
          <a:lstStyle/>
          <a:p>
            <a:pPr fontAlgn="base"/>
            <a:r>
              <a:rPr lang="ru-RU" dirty="0">
                <a:solidFill>
                  <a:srgbClr val="002060"/>
                </a:solidFill>
              </a:rPr>
              <a:t>Цвет дуги связан с температурой в зоне сварки. </a:t>
            </a:r>
          </a:p>
          <a:p>
            <a:pPr fontAlgn="base"/>
            <a:r>
              <a:rPr lang="ru-RU" dirty="0">
                <a:solidFill>
                  <a:srgbClr val="002060"/>
                </a:solidFill>
              </a:rPr>
              <a:t>Яркость связана с температурой и интенсивностью нагрева. </a:t>
            </a:r>
          </a:p>
          <a:p>
            <a:pPr fontAlgn="base"/>
            <a:r>
              <a:rPr lang="ru-RU" dirty="0">
                <a:solidFill>
                  <a:srgbClr val="002060"/>
                </a:solidFill>
              </a:rPr>
              <a:t>Различные металлы и сплавы излучают разные спектры света при нагревании. 		</a:t>
            </a:r>
          </a:p>
          <a:p>
            <a:pPr fontAlgn="base"/>
            <a:r>
              <a:rPr lang="ru-RU" dirty="0">
                <a:solidFill>
                  <a:srgbClr val="002060"/>
                </a:solidFill>
              </a:rPr>
              <a:t>После завершения сварки опытный специалист может осмотреть поверхность шва и оценить его качество по оставшимся следам окислов..	</a:t>
            </a:r>
          </a:p>
          <a:p>
            <a:pPr fontAlgn="base"/>
            <a:r>
              <a:rPr lang="ru-RU" dirty="0">
                <a:solidFill>
                  <a:srgbClr val="002060"/>
                </a:solidFill>
              </a:rPr>
              <a:t>Контролируя цвет и яркость дуги, сварщик также следит за безопасностью работы. </a:t>
            </a:r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7D93DC13-51CB-4C17-9F83-4D304A49C0E3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8</a:t>
            </a:fld>
            <a:endParaRPr lang="ru-RU"/>
          </a:p>
        </p:txBody>
      </p:sp>
      <p:pic>
        <p:nvPicPr>
          <p:cNvPr id="5427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140280" y="0"/>
            <a:ext cx="6051718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825CB-5684-4E97-80FA-A48BC074B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rgbClr val="002060"/>
                </a:solidFill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8690" y="1586866"/>
            <a:ext cx="4910504" cy="284956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Знания законов физики играют критическую роль в повышении качества сварочных работ. Они позволяют сварщикам принимать обоснованные решения, оптимизировать процессы и предотвращать дефекты. Интеграция физики в практику сварки не только улучшает качество соединений, но и способствует безопасности, эффективности и долговечности сварных конструкций. Таким образом, обучение физике должно стать важной частью подготовки специалистов в области сварочных технологий.</a:t>
            </a:r>
          </a:p>
          <a:p>
            <a:pPr marL="0" indent="0" rtl="0"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indent="0" rtl="0"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indent="0" rtl="0"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23" name="Дата 22">
            <a:extLst>
              <a:ext uri="{FF2B5EF4-FFF2-40B4-BE49-F238E27FC236}">
                <a16:creationId xmlns:a16="http://schemas.microsoft.com/office/drawing/2014/main" id="{A36A89F3-138D-4102-9FF2-6E1293F6AFB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2F33AC43-0B11-4E9D-A3BD-CD6A53568F7E}" type="datetime1">
              <a:rPr lang="ru-RU" smtClean="0"/>
              <a:pPr rtl="0"/>
              <a:t>18.11.2024</a:t>
            </a:fld>
            <a:endParaRPr lang="ru-RU"/>
          </a:p>
        </p:txBody>
      </p:sp>
      <p:sp>
        <p:nvSpPr>
          <p:cNvPr id="24" name="Номер слайда 23">
            <a:extLst>
              <a:ext uri="{FF2B5EF4-FFF2-40B4-BE49-F238E27FC236}">
                <a16:creationId xmlns:a16="http://schemas.microsoft.com/office/drawing/2014/main" id="{EF02AD77-17EE-49EB-8387-86DED6AD89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175718" y="769718"/>
            <a:ext cx="6016281" cy="5078821"/>
          </a:xfrm>
          <a:prstGeom prst="snip2Same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77789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Minimalist Presentation">
      <a:dk1>
        <a:sysClr val="windowText" lastClr="000000"/>
      </a:dk1>
      <a:lt1>
        <a:sysClr val="window" lastClr="FFFFFF"/>
      </a:lt1>
      <a:dk2>
        <a:srgbClr val="ABABAB"/>
      </a:dk2>
      <a:lt2>
        <a:srgbClr val="F2F1EE"/>
      </a:lt2>
      <a:accent1>
        <a:srgbClr val="D8D2CD"/>
      </a:accent1>
      <a:accent2>
        <a:srgbClr val="C0C9C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Biome Light"/>
        <a:ea typeface=""/>
        <a:cs typeface=""/>
      </a:majorFont>
      <a:minorFont>
        <a:latin typeface="Biom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11DCE3-EF7E-4B20-B9AA-EDAF93AA345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86E0787D-DFB9-41E3-A9F2-635EF6994E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CD1994-5BE9-4A2F-A57E-C48F09B48E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TM16411245</Template>
  <TotalTime>0</TotalTime>
  <Words>507</Words>
  <Application>Microsoft Office PowerPoint</Application>
  <PresentationFormat>Широкоэкранный</PresentationFormat>
  <Paragraphs>65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Biome Light</vt:lpstr>
      <vt:lpstr>Calibri</vt:lpstr>
      <vt:lpstr>Тема Office</vt:lpstr>
      <vt:lpstr>Важность знаний законов физики для повышения качества сварочных работ</vt:lpstr>
      <vt:lpstr>Сварка</vt:lpstr>
      <vt:lpstr>Теплопередача и термодинамика</vt:lpstr>
      <vt:lpstr>Теплопередача и термодинамика</vt:lpstr>
      <vt:lpstr>Механика материалов</vt:lpstr>
      <vt:lpstr>Электрические явления</vt:lpstr>
      <vt:lpstr>Важность понимания электрических параметров</vt:lpstr>
      <vt:lpstr>Оптика и свет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2020-08-18T05:56:51Z</dcterms:created>
  <dcterms:modified xsi:type="dcterms:W3CDTF">2024-11-18T10:04:03Z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